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3" r:id="rId1"/>
  </p:sldMasterIdLst>
  <p:notesMasterIdLst>
    <p:notesMasterId r:id="rId22"/>
  </p:notesMasterIdLst>
  <p:sldIdLst>
    <p:sldId id="256" r:id="rId2"/>
    <p:sldId id="257" r:id="rId3"/>
    <p:sldId id="326" r:id="rId4"/>
    <p:sldId id="266" r:id="rId5"/>
    <p:sldId id="278" r:id="rId6"/>
    <p:sldId id="353" r:id="rId7"/>
    <p:sldId id="332" r:id="rId8"/>
    <p:sldId id="281" r:id="rId9"/>
    <p:sldId id="282" r:id="rId10"/>
    <p:sldId id="258" r:id="rId11"/>
    <p:sldId id="279" r:id="rId12"/>
    <p:sldId id="356" r:id="rId13"/>
    <p:sldId id="334" r:id="rId14"/>
    <p:sldId id="355" r:id="rId15"/>
    <p:sldId id="357" r:id="rId16"/>
    <p:sldId id="335" r:id="rId17"/>
    <p:sldId id="336" r:id="rId18"/>
    <p:sldId id="354" r:id="rId19"/>
    <p:sldId id="260" r:id="rId20"/>
    <p:sldId id="358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21"/>
  </p:normalViewPr>
  <p:slideViewPr>
    <p:cSldViewPr snapToGrid="0" snapToObjects="1">
      <p:cViewPr varScale="1">
        <p:scale>
          <a:sx n="76" d="100"/>
          <a:sy n="76" d="100"/>
        </p:scale>
        <p:origin x="21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D:\Users\roberto.lecca\Documents\Demandas\Demandas%202014\Videoconferencia_2014_maio\Pasta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1"/>
          <c:order val="0"/>
          <c:tx>
            <c:strRef>
              <c:f>Plan2!$AY$4</c:f>
              <c:strCache>
                <c:ptCount val="1"/>
                <c:pt idx="0">
                  <c:v>Branca</c:v>
                </c:pt>
              </c:strCache>
            </c:strRef>
          </c:tx>
          <c:cat>
            <c:numRef>
              <c:f>Plan2!$AZ$2:$BL$2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Plan2!$AZ$4:$BL$4</c:f>
              <c:numCache>
                <c:formatCode>General</c:formatCode>
                <c:ptCount val="13"/>
                <c:pt idx="0">
                  <c:v>647</c:v>
                </c:pt>
                <c:pt idx="1">
                  <c:v>574</c:v>
                </c:pt>
                <c:pt idx="2">
                  <c:v>609</c:v>
                </c:pt>
                <c:pt idx="3">
                  <c:v>570</c:v>
                </c:pt>
                <c:pt idx="4">
                  <c:v>615</c:v>
                </c:pt>
                <c:pt idx="5">
                  <c:v>545</c:v>
                </c:pt>
                <c:pt idx="6">
                  <c:v>578</c:v>
                </c:pt>
                <c:pt idx="7">
                  <c:v>524</c:v>
                </c:pt>
                <c:pt idx="8">
                  <c:v>580</c:v>
                </c:pt>
                <c:pt idx="9">
                  <c:v>638</c:v>
                </c:pt>
                <c:pt idx="10">
                  <c:v>595</c:v>
                </c:pt>
                <c:pt idx="11">
                  <c:v>524</c:v>
                </c:pt>
                <c:pt idx="12">
                  <c:v>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F0-5543-B718-AF30FE641260}"/>
            </c:ext>
          </c:extLst>
        </c:ser>
        <c:ser>
          <c:idx val="4"/>
          <c:order val="1"/>
          <c:tx>
            <c:strRef>
              <c:f>Plan2!$AY$7</c:f>
              <c:strCache>
                <c:ptCount val="1"/>
                <c:pt idx="0">
                  <c:v>Parda</c:v>
                </c:pt>
              </c:strCache>
            </c:strRef>
          </c:tx>
          <c:cat>
            <c:numRef>
              <c:f>Plan2!$AZ$2:$BL$2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Plan2!$AZ$7:$BL$7</c:f>
              <c:numCache>
                <c:formatCode>General</c:formatCode>
                <c:ptCount val="13"/>
                <c:pt idx="0">
                  <c:v>557</c:v>
                </c:pt>
                <c:pt idx="1">
                  <c:v>584</c:v>
                </c:pt>
                <c:pt idx="2">
                  <c:v>653</c:v>
                </c:pt>
                <c:pt idx="3">
                  <c:v>656</c:v>
                </c:pt>
                <c:pt idx="4">
                  <c:v>680</c:v>
                </c:pt>
                <c:pt idx="5">
                  <c:v>761</c:v>
                </c:pt>
                <c:pt idx="6">
                  <c:v>727</c:v>
                </c:pt>
                <c:pt idx="7">
                  <c:v>761</c:v>
                </c:pt>
                <c:pt idx="8">
                  <c:v>810</c:v>
                </c:pt>
                <c:pt idx="9">
                  <c:v>874</c:v>
                </c:pt>
                <c:pt idx="10">
                  <c:v>831</c:v>
                </c:pt>
                <c:pt idx="11">
                  <c:v>805</c:v>
                </c:pt>
                <c:pt idx="12">
                  <c:v>780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F0-5543-B718-AF30FE641260}"/>
            </c:ext>
          </c:extLst>
        </c:ser>
        <c:ser>
          <c:idx val="2"/>
          <c:order val="2"/>
          <c:tx>
            <c:strRef>
              <c:f>Plan2!$AY$5</c:f>
              <c:strCache>
                <c:ptCount val="1"/>
                <c:pt idx="0">
                  <c:v>Preta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numRef>
              <c:f>Plan2!$AZ$2:$BL$2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Plan2!$AZ$5:$BL$5</c:f>
              <c:numCache>
                <c:formatCode>General</c:formatCode>
                <c:ptCount val="13"/>
                <c:pt idx="0">
                  <c:v>163</c:v>
                </c:pt>
                <c:pt idx="1">
                  <c:v>174</c:v>
                </c:pt>
                <c:pt idx="2">
                  <c:v>184</c:v>
                </c:pt>
                <c:pt idx="3">
                  <c:v>157</c:v>
                </c:pt>
                <c:pt idx="4">
                  <c:v>180</c:v>
                </c:pt>
                <c:pt idx="5">
                  <c:v>157</c:v>
                </c:pt>
                <c:pt idx="6">
                  <c:v>172</c:v>
                </c:pt>
                <c:pt idx="7">
                  <c:v>178</c:v>
                </c:pt>
                <c:pt idx="8">
                  <c:v>168</c:v>
                </c:pt>
                <c:pt idx="9">
                  <c:v>202</c:v>
                </c:pt>
                <c:pt idx="10">
                  <c:v>181</c:v>
                </c:pt>
                <c:pt idx="11">
                  <c:v>156</c:v>
                </c:pt>
                <c:pt idx="12">
                  <c:v>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F0-5543-B718-AF30FE641260}"/>
            </c:ext>
          </c:extLst>
        </c:ser>
        <c:ser>
          <c:idx val="5"/>
          <c:order val="3"/>
          <c:tx>
            <c:strRef>
              <c:f>Plan2!$AY$8</c:f>
              <c:strCache>
                <c:ptCount val="1"/>
                <c:pt idx="0">
                  <c:v>Indígena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numRef>
              <c:f>Plan2!$AZ$2:$BL$2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Plan2!$AZ$8:$BL$8</c:f>
              <c:numCache>
                <c:formatCode>General</c:formatCode>
                <c:ptCount val="13"/>
                <c:pt idx="0">
                  <c:v>16</c:v>
                </c:pt>
                <c:pt idx="1">
                  <c:v>24</c:v>
                </c:pt>
                <c:pt idx="2">
                  <c:v>12</c:v>
                </c:pt>
                <c:pt idx="3">
                  <c:v>10</c:v>
                </c:pt>
                <c:pt idx="4">
                  <c:v>11</c:v>
                </c:pt>
                <c:pt idx="5">
                  <c:v>21</c:v>
                </c:pt>
                <c:pt idx="6">
                  <c:v>18</c:v>
                </c:pt>
                <c:pt idx="7">
                  <c:v>23</c:v>
                </c:pt>
                <c:pt idx="8">
                  <c:v>14</c:v>
                </c:pt>
                <c:pt idx="9">
                  <c:v>25</c:v>
                </c:pt>
                <c:pt idx="10">
                  <c:v>18</c:v>
                </c:pt>
                <c:pt idx="11">
                  <c:v>29</c:v>
                </c:pt>
                <c:pt idx="1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BF0-5543-B718-AF30FE641260}"/>
            </c:ext>
          </c:extLst>
        </c:ser>
        <c:ser>
          <c:idx val="3"/>
          <c:order val="4"/>
          <c:tx>
            <c:strRef>
              <c:f>Plan2!$AY$6</c:f>
              <c:strCache>
                <c:ptCount val="1"/>
                <c:pt idx="0">
                  <c:v>Amarela</c:v>
                </c:pt>
              </c:strCache>
            </c:strRef>
          </c:tx>
          <c:spPr>
            <a:solidFill>
              <a:srgbClr val="FFFF00"/>
            </a:solidFill>
          </c:spPr>
          <c:cat>
            <c:numRef>
              <c:f>Plan2!$AZ$2:$BL$2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Plan2!$AZ$6:$BL$6</c:f>
              <c:numCache>
                <c:formatCode>General</c:formatCode>
                <c:ptCount val="13"/>
                <c:pt idx="0">
                  <c:v>15</c:v>
                </c:pt>
                <c:pt idx="1">
                  <c:v>4</c:v>
                </c:pt>
                <c:pt idx="2">
                  <c:v>8</c:v>
                </c:pt>
                <c:pt idx="3">
                  <c:v>8</c:v>
                </c:pt>
                <c:pt idx="4">
                  <c:v>4</c:v>
                </c:pt>
                <c:pt idx="5">
                  <c:v>7</c:v>
                </c:pt>
                <c:pt idx="6">
                  <c:v>7</c:v>
                </c:pt>
                <c:pt idx="7">
                  <c:v>4</c:v>
                </c:pt>
                <c:pt idx="8">
                  <c:v>5</c:v>
                </c:pt>
                <c:pt idx="9">
                  <c:v>2</c:v>
                </c:pt>
                <c:pt idx="10">
                  <c:v>4</c:v>
                </c:pt>
                <c:pt idx="11">
                  <c:v>3</c:v>
                </c:pt>
                <c:pt idx="1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BF0-5543-B718-AF30FE641260}"/>
            </c:ext>
          </c:extLst>
        </c:ser>
        <c:ser>
          <c:idx val="0"/>
          <c:order val="5"/>
          <c:tx>
            <c:strRef>
              <c:f>Plan2!$AY$3</c:f>
              <c:strCache>
                <c:ptCount val="1"/>
                <c:pt idx="0">
                  <c:v>Ignorado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c:spPr>
          <c:cat>
            <c:numRef>
              <c:f>Plan2!$AZ$2:$BL$2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Plan2!$AZ$3:$BL$3</c:f>
              <c:numCache>
                <c:formatCode>General</c:formatCode>
                <c:ptCount val="13"/>
                <c:pt idx="0">
                  <c:v>279</c:v>
                </c:pt>
                <c:pt idx="1">
                  <c:v>217</c:v>
                </c:pt>
                <c:pt idx="2">
                  <c:v>189</c:v>
                </c:pt>
                <c:pt idx="3">
                  <c:v>183</c:v>
                </c:pt>
                <c:pt idx="4">
                  <c:v>151</c:v>
                </c:pt>
                <c:pt idx="5">
                  <c:v>129</c:v>
                </c:pt>
                <c:pt idx="6">
                  <c:v>121</c:v>
                </c:pt>
                <c:pt idx="7">
                  <c:v>100</c:v>
                </c:pt>
                <c:pt idx="8">
                  <c:v>104</c:v>
                </c:pt>
                <c:pt idx="9">
                  <c:v>131</c:v>
                </c:pt>
                <c:pt idx="10">
                  <c:v>90</c:v>
                </c:pt>
                <c:pt idx="11">
                  <c:v>93</c:v>
                </c:pt>
                <c:pt idx="12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BF0-5543-B718-AF30FE6412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3387520"/>
        <c:axId val="551710656"/>
      </c:areaChart>
      <c:catAx>
        <c:axId val="55338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51710656"/>
        <c:crosses val="autoZero"/>
        <c:auto val="1"/>
        <c:lblAlgn val="ctr"/>
        <c:lblOffset val="100"/>
        <c:noMultiLvlLbl val="0"/>
      </c:catAx>
      <c:valAx>
        <c:axId val="5517106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553387520"/>
        <c:crosses val="autoZero"/>
        <c:crossBetween val="midCat"/>
      </c:valAx>
    </c:plotArea>
    <c:legend>
      <c:legendPos val="r"/>
      <c:overlay val="0"/>
    </c:legend>
    <c:plotVisOnly val="1"/>
    <c:dispBlanksAs val="zero"/>
    <c:showDLblsOverMax val="0"/>
  </c:chart>
  <c:spPr>
    <a:solidFill>
      <a:schemeClr val="bg1"/>
    </a:solidFill>
    <a:ln>
      <a:solidFill>
        <a:schemeClr val="bg1"/>
      </a:solidFill>
    </a:ln>
  </c:spPr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DB61C-DB9F-4D4D-BB44-0E9B04C6A932}" type="datetimeFigureOut">
              <a:rPr lang="pt-BR" smtClean="0"/>
              <a:t>25/08/20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752A6-6A2A-7249-B20A-BB433EFEF6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2967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2873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79413" y="684213"/>
            <a:ext cx="6099175" cy="343217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A3613-6A0F-404D-AD94-8A8EE7D3144C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6595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79413" y="684213"/>
            <a:ext cx="6099175" cy="343217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A3613-6A0F-404D-AD94-8A8EE7D3144C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3404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8/25/20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66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0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23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166BC5-E1D6-0E4F-B191-3AA1932480FC}" type="datetimeFigureOut">
              <a:rPr lang="pt-BR" smtClean="0"/>
              <a:pPr/>
              <a:t>25/08/20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6981194-948D-1849-882D-85E1530BB66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5841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2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8/25/20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31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8/25/20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37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8/25/20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32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8/25/20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28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8/25/20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4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8/25/20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3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8/25/20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0066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66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34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15E1A24-1780-407C-A3EA-E83B382D6D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5730"/>
          <a:stretch/>
        </p:blipFill>
        <p:spPr>
          <a:xfrm>
            <a:off x="1" y="10"/>
            <a:ext cx="12191999" cy="685798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87FD26E4-041F-4EF2-B92D-6034C0F8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37549"/>
            <a:ext cx="12191999" cy="5058137"/>
          </a:xfrm>
          <a:prstGeom prst="rect">
            <a:avLst/>
          </a:prstGeom>
          <a:gradFill flip="none" rotWithShape="1">
            <a:gsLst>
              <a:gs pos="50000">
                <a:schemeClr val="bg1">
                  <a:alpha val="30000"/>
                </a:schemeClr>
              </a:gs>
              <a:gs pos="80000">
                <a:schemeClr val="bg1">
                  <a:alpha val="15000"/>
                </a:schemeClr>
              </a:gs>
              <a:gs pos="0">
                <a:schemeClr val="bg1">
                  <a:alpha val="0"/>
                </a:schemeClr>
              </a:gs>
              <a:gs pos="20000">
                <a:schemeClr val="bg1">
                  <a:alpha val="15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8A568FD-855F-434D-91C1-180B8A02B2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4322" y="1179739"/>
            <a:ext cx="9443357" cy="2753880"/>
          </a:xfrm>
        </p:spPr>
        <p:txBody>
          <a:bodyPr anchor="b">
            <a:normAutofit/>
          </a:bodyPr>
          <a:lstStyle/>
          <a:p>
            <a:r>
              <a:rPr lang="pt-BR" dirty="0"/>
              <a:t>Assistência segura a gestação, parto e puerpério na covid-19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1071E2C-70F3-BB40-83D1-EB1284CD0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0800" y="5611886"/>
            <a:ext cx="9144000" cy="943222"/>
          </a:xfrm>
        </p:spPr>
        <p:txBody>
          <a:bodyPr>
            <a:normAutofit/>
          </a:bodyPr>
          <a:lstStyle/>
          <a:p>
            <a:r>
              <a:rPr lang="pt-BR" sz="2400" dirty="0" err="1"/>
              <a:t>Webnar</a:t>
            </a:r>
            <a:r>
              <a:rPr lang="pt-BR" sz="2400" dirty="0"/>
              <a:t> </a:t>
            </a:r>
            <a:r>
              <a:rPr lang="pt-BR" sz="2400" dirty="0" err="1"/>
              <a:t>Proqualis</a:t>
            </a:r>
            <a:endParaRPr lang="pt-BR" sz="2400" dirty="0"/>
          </a:p>
          <a:p>
            <a:r>
              <a:rPr lang="pt-BR" sz="2400" dirty="0"/>
              <a:t>Esther Vilela</a:t>
            </a:r>
          </a:p>
        </p:txBody>
      </p:sp>
    </p:spTree>
    <p:extLst>
      <p:ext uri="{BB962C8B-B14F-4D97-AF65-F5344CB8AC3E}">
        <p14:creationId xmlns:p14="http://schemas.microsoft.com/office/powerpoint/2010/main" val="34242991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47C62313-CE8C-4C45-A5FF-54ACD54FE806}"/>
              </a:ext>
            </a:extLst>
          </p:cNvPr>
          <p:cNvSpPr txBox="1"/>
          <p:nvPr/>
        </p:nvSpPr>
        <p:spPr>
          <a:xfrm>
            <a:off x="2054637" y="2099733"/>
            <a:ext cx="8082725" cy="222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200" dirty="0">
                <a:solidFill>
                  <a:srgbClr val="C00000"/>
                </a:solidFill>
              </a:rPr>
              <a:t>Resultado de pesquisa com os </a:t>
            </a:r>
          </a:p>
          <a:p>
            <a:pPr algn="ctr">
              <a:lnSpc>
                <a:spcPct val="150000"/>
              </a:lnSpc>
            </a:pPr>
            <a:r>
              <a:rPr lang="pt-BR" sz="3200" dirty="0">
                <a:solidFill>
                  <a:srgbClr val="C00000"/>
                </a:solidFill>
              </a:rPr>
              <a:t>Comitês de Prevenção da Morte Materna</a:t>
            </a:r>
          </a:p>
          <a:p>
            <a:pPr algn="ctr">
              <a:lnSpc>
                <a:spcPct val="150000"/>
              </a:lnSpc>
            </a:pPr>
            <a:r>
              <a:rPr lang="pt-BR" sz="3200" dirty="0">
                <a:solidFill>
                  <a:srgbClr val="C00000"/>
                </a:solidFill>
              </a:rPr>
              <a:t>realizada pelo MS em 2015</a:t>
            </a:r>
          </a:p>
        </p:txBody>
      </p:sp>
    </p:spTree>
    <p:extLst>
      <p:ext uri="{BB962C8B-B14F-4D97-AF65-F5344CB8AC3E}">
        <p14:creationId xmlns:p14="http://schemas.microsoft.com/office/powerpoint/2010/main" val="1417485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aixaDeTexto 1">
            <a:extLst>
              <a:ext uri="{FF2B5EF4-FFF2-40B4-BE49-F238E27FC236}">
                <a16:creationId xmlns:a16="http://schemas.microsoft.com/office/drawing/2014/main" id="{349C7EEA-7E44-C149-9C8A-5DC4466CD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3" y="1428750"/>
            <a:ext cx="11811000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pt-BR" altLang="pt-BR" sz="4000" b="1"/>
          </a:p>
          <a:p>
            <a:pPr algn="ctr">
              <a:buFont typeface="Arial" panose="020B0604020202020204" pitchFamily="34" charset="0"/>
              <a:buNone/>
            </a:pPr>
            <a:endParaRPr lang="pt-BR" altLang="pt-BR" sz="4000" b="1"/>
          </a:p>
          <a:p>
            <a:pPr algn="ctr">
              <a:buFont typeface="Arial" panose="020B0604020202020204" pitchFamily="34" charset="0"/>
              <a:buNone/>
            </a:pPr>
            <a:endParaRPr lang="pt-BR" altLang="pt-BR" sz="400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81A2740-46AC-0D48-A41D-3283E18CDF45}"/>
              </a:ext>
            </a:extLst>
          </p:cNvPr>
          <p:cNvSpPr/>
          <p:nvPr/>
        </p:nvSpPr>
        <p:spPr>
          <a:xfrm>
            <a:off x="677332" y="431597"/>
            <a:ext cx="11818938" cy="57554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Arial" charset="0"/>
              <a:buNone/>
              <a:defRPr/>
            </a:pPr>
            <a:r>
              <a:rPr lang="pt-BR" sz="2800" b="1" dirty="0">
                <a:solidFill>
                  <a:srgbClr val="C00000"/>
                </a:solidFill>
              </a:rPr>
              <a:t>Fatores determinantes na morte materna</a:t>
            </a:r>
          </a:p>
          <a:p>
            <a:pPr marL="266700" indent="-266700">
              <a:spcBef>
                <a:spcPts val="1800"/>
              </a:spcBef>
              <a:defRPr/>
            </a:pPr>
            <a:r>
              <a:rPr lang="pt-BR" sz="2800" dirty="0"/>
              <a:t>- </a:t>
            </a:r>
            <a:r>
              <a:rPr lang="pt-BR" sz="2400" dirty="0"/>
              <a:t>Falta qualificação do pré-natal, atenção ao parto/aborto e  puerpério com adoção de </a:t>
            </a:r>
            <a:r>
              <a:rPr lang="pt-BR" sz="2400" b="1" dirty="0"/>
              <a:t>protocolos clínicos e aumento da resolutividade</a:t>
            </a:r>
          </a:p>
          <a:p>
            <a:pPr>
              <a:spcBef>
                <a:spcPts val="1800"/>
              </a:spcBef>
              <a:defRPr/>
            </a:pPr>
            <a:r>
              <a:rPr lang="pt-BR" sz="2400" dirty="0"/>
              <a:t>- Necessidade de </a:t>
            </a:r>
            <a:r>
              <a:rPr lang="pt-BR" sz="2400" b="1" dirty="0"/>
              <a:t>referência e contrarreferência </a:t>
            </a:r>
            <a:r>
              <a:rPr lang="pt-BR" sz="2400" dirty="0"/>
              <a:t>entre os serviços</a:t>
            </a:r>
          </a:p>
          <a:p>
            <a:pPr>
              <a:spcBef>
                <a:spcPts val="1800"/>
              </a:spcBef>
              <a:defRPr/>
            </a:pPr>
            <a:r>
              <a:rPr lang="pt-BR" sz="2400" dirty="0"/>
              <a:t>- </a:t>
            </a:r>
            <a:r>
              <a:rPr lang="pt-BR" sz="2400" b="1" dirty="0"/>
              <a:t>Vinculação </a:t>
            </a:r>
            <a:r>
              <a:rPr lang="pt-BR" sz="2400" dirty="0"/>
              <a:t>do pré-natal ao parto </a:t>
            </a:r>
          </a:p>
          <a:p>
            <a:pPr>
              <a:spcBef>
                <a:spcPts val="1800"/>
              </a:spcBef>
              <a:defRPr/>
            </a:pPr>
            <a:r>
              <a:rPr lang="pt-BR" sz="2400" dirty="0"/>
              <a:t>- </a:t>
            </a:r>
            <a:r>
              <a:rPr lang="pt-BR" sz="2400" b="1" dirty="0"/>
              <a:t>Diagnóstico tardio </a:t>
            </a:r>
            <a:r>
              <a:rPr lang="pt-BR" sz="2400" dirty="0"/>
              <a:t>e/ou </a:t>
            </a:r>
            <a:r>
              <a:rPr lang="pt-BR" sz="2400" b="1" dirty="0"/>
              <a:t>tratamento inadequado</a:t>
            </a:r>
          </a:p>
          <a:p>
            <a:pPr>
              <a:spcBef>
                <a:spcPts val="1800"/>
              </a:spcBef>
              <a:defRPr/>
            </a:pPr>
            <a:r>
              <a:rPr lang="pt-BR" sz="2400" dirty="0"/>
              <a:t>- Falta acesso e qualificação ao </a:t>
            </a:r>
            <a:r>
              <a:rPr lang="pt-BR" sz="2400" b="1" dirty="0"/>
              <a:t>planejamento reprodutivo</a:t>
            </a:r>
          </a:p>
          <a:p>
            <a:pPr>
              <a:spcBef>
                <a:spcPts val="1800"/>
              </a:spcBef>
              <a:defRPr/>
            </a:pPr>
            <a:r>
              <a:rPr lang="pt-BR" sz="2400" dirty="0"/>
              <a:t>- Insuficiente oferta de  </a:t>
            </a:r>
            <a:r>
              <a:rPr lang="pt-BR" sz="2400" b="1" dirty="0"/>
              <a:t>exames laboratoriais</a:t>
            </a:r>
          </a:p>
          <a:p>
            <a:pPr>
              <a:spcBef>
                <a:spcPts val="1800"/>
              </a:spcBef>
              <a:defRPr/>
            </a:pPr>
            <a:r>
              <a:rPr lang="pt-BR" sz="2400" b="1" dirty="0"/>
              <a:t>- Fatores socioeconômicos,  baixo índice de desenvolvimento</a:t>
            </a:r>
          </a:p>
          <a:p>
            <a:pPr>
              <a:spcBef>
                <a:spcPts val="1800"/>
              </a:spcBef>
              <a:defRPr/>
            </a:pPr>
            <a:r>
              <a:rPr lang="pt-BR" sz="2400" b="1" dirty="0"/>
              <a:t>       humano e escolaridade  </a:t>
            </a:r>
          </a:p>
        </p:txBody>
      </p:sp>
    </p:spTree>
    <p:extLst>
      <p:ext uri="{BB962C8B-B14F-4D97-AF65-F5344CB8AC3E}">
        <p14:creationId xmlns:p14="http://schemas.microsoft.com/office/powerpoint/2010/main" val="2313244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aixaDeTexto 1">
            <a:extLst>
              <a:ext uri="{FF2B5EF4-FFF2-40B4-BE49-F238E27FC236}">
                <a16:creationId xmlns:a16="http://schemas.microsoft.com/office/drawing/2014/main" id="{349C7EEA-7E44-C149-9C8A-5DC4466CD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3" y="1428750"/>
            <a:ext cx="11811000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pt-BR" altLang="pt-BR" sz="4000" b="1"/>
          </a:p>
          <a:p>
            <a:pPr algn="ctr">
              <a:buFont typeface="Arial" panose="020B0604020202020204" pitchFamily="34" charset="0"/>
              <a:buNone/>
            </a:pPr>
            <a:endParaRPr lang="pt-BR" altLang="pt-BR" sz="4000" b="1"/>
          </a:p>
          <a:p>
            <a:pPr algn="ctr">
              <a:buFont typeface="Arial" panose="020B0604020202020204" pitchFamily="34" charset="0"/>
              <a:buNone/>
            </a:pPr>
            <a:endParaRPr lang="pt-BR" altLang="pt-BR" sz="400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81A2740-46AC-0D48-A41D-3283E18CDF45}"/>
              </a:ext>
            </a:extLst>
          </p:cNvPr>
          <p:cNvSpPr/>
          <p:nvPr/>
        </p:nvSpPr>
        <p:spPr>
          <a:xfrm>
            <a:off x="373062" y="296892"/>
            <a:ext cx="11818938" cy="590027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Arial" charset="0"/>
              <a:buNone/>
              <a:defRPr/>
            </a:pPr>
            <a:r>
              <a:rPr lang="pt-BR" sz="2800" b="1" dirty="0">
                <a:solidFill>
                  <a:srgbClr val="C00000"/>
                </a:solidFill>
              </a:rPr>
              <a:t>Fatores determinantes na morte materna</a:t>
            </a:r>
            <a:endParaRPr lang="pt-BR" sz="2600" u="sng" dirty="0"/>
          </a:p>
          <a:p>
            <a:pPr>
              <a:lnSpc>
                <a:spcPct val="150000"/>
              </a:lnSpc>
              <a:spcBef>
                <a:spcPts val="400"/>
              </a:spcBef>
              <a:defRPr/>
            </a:pPr>
            <a:r>
              <a:rPr lang="pt-BR" sz="2600" dirty="0"/>
              <a:t>- </a:t>
            </a:r>
            <a:r>
              <a:rPr lang="pt-BR" sz="2400" b="1" dirty="0"/>
              <a:t>Acolhimento</a:t>
            </a:r>
            <a:r>
              <a:rPr lang="pt-BR" sz="2400" dirty="0"/>
              <a:t> inadequado; ausência de classificação de risco </a:t>
            </a:r>
          </a:p>
          <a:p>
            <a:pPr>
              <a:lnSpc>
                <a:spcPct val="150000"/>
              </a:lnSpc>
              <a:spcBef>
                <a:spcPts val="400"/>
              </a:spcBef>
              <a:defRPr/>
            </a:pPr>
            <a:r>
              <a:rPr lang="pt-BR" sz="2400" dirty="0"/>
              <a:t>- Desconhecimento e/ou resistência para a utilização das </a:t>
            </a:r>
            <a:r>
              <a:rPr lang="pt-BR" sz="2400" b="1" dirty="0"/>
              <a:t>boas práticas </a:t>
            </a:r>
            <a:r>
              <a:rPr lang="pt-BR" sz="2400" dirty="0"/>
              <a:t>pela equipe obstétrica</a:t>
            </a:r>
          </a:p>
          <a:p>
            <a:pPr>
              <a:lnSpc>
                <a:spcPct val="150000"/>
              </a:lnSpc>
              <a:spcBef>
                <a:spcPts val="400"/>
              </a:spcBef>
              <a:defRPr/>
            </a:pPr>
            <a:r>
              <a:rPr lang="pt-BR" sz="2400" dirty="0"/>
              <a:t>- Altos índices de </a:t>
            </a:r>
            <a:r>
              <a:rPr lang="pt-BR" sz="2400" b="1" dirty="0"/>
              <a:t>cesarianas</a:t>
            </a:r>
            <a:r>
              <a:rPr lang="pt-BR" sz="2400" dirty="0"/>
              <a:t> desnecessárias</a:t>
            </a:r>
          </a:p>
          <a:p>
            <a:pPr>
              <a:lnSpc>
                <a:spcPct val="150000"/>
              </a:lnSpc>
              <a:spcBef>
                <a:spcPts val="400"/>
              </a:spcBef>
              <a:defRPr/>
            </a:pPr>
            <a:r>
              <a:rPr lang="pt-BR" sz="2400" dirty="0"/>
              <a:t>- Leitos insuficientes;  Falta de </a:t>
            </a:r>
            <a:r>
              <a:rPr lang="pt-BR" sz="2400" b="1" dirty="0"/>
              <a:t>vaga sempre</a:t>
            </a:r>
          </a:p>
          <a:p>
            <a:pPr>
              <a:lnSpc>
                <a:spcPct val="150000"/>
              </a:lnSpc>
              <a:spcBef>
                <a:spcPts val="400"/>
              </a:spcBef>
              <a:defRPr/>
            </a:pPr>
            <a:r>
              <a:rPr lang="pt-BR" sz="2400" dirty="0"/>
              <a:t>- Falta de </a:t>
            </a:r>
            <a:r>
              <a:rPr lang="pt-BR" sz="2400" b="1" dirty="0"/>
              <a:t>discussão</a:t>
            </a:r>
            <a:r>
              <a:rPr lang="pt-BR" sz="2400" dirty="0"/>
              <a:t> dos casos clínicos; ausência de protocolos </a:t>
            </a:r>
          </a:p>
          <a:p>
            <a:pPr>
              <a:lnSpc>
                <a:spcPct val="150000"/>
              </a:lnSpc>
              <a:spcBef>
                <a:spcPts val="400"/>
              </a:spcBef>
              <a:defRPr/>
            </a:pPr>
            <a:r>
              <a:rPr lang="pt-BR" sz="2400" dirty="0"/>
              <a:t>- </a:t>
            </a:r>
            <a:r>
              <a:rPr lang="pt-BR" sz="2400" b="1" dirty="0"/>
              <a:t>Qualificação</a:t>
            </a:r>
            <a:r>
              <a:rPr lang="pt-BR" sz="2400" dirty="0"/>
              <a:t> da assistência às urgências obstétricas</a:t>
            </a:r>
          </a:p>
          <a:p>
            <a:pPr>
              <a:lnSpc>
                <a:spcPct val="150000"/>
              </a:lnSpc>
              <a:spcBef>
                <a:spcPts val="400"/>
              </a:spcBef>
              <a:defRPr/>
            </a:pPr>
            <a:r>
              <a:rPr lang="pt-BR" sz="2400" dirty="0"/>
              <a:t>- </a:t>
            </a:r>
            <a:r>
              <a:rPr lang="pt-BR" sz="2400" b="1" dirty="0"/>
              <a:t>Violência obstétrica </a:t>
            </a:r>
            <a:r>
              <a:rPr lang="pt-BR" sz="2400" dirty="0"/>
              <a:t>(descaso, maus tratos e intervenções desnecessárias</a:t>
            </a:r>
          </a:p>
          <a:p>
            <a:pPr>
              <a:lnSpc>
                <a:spcPct val="150000"/>
              </a:lnSpc>
              <a:spcBef>
                <a:spcPts val="400"/>
              </a:spcBef>
              <a:defRPr/>
            </a:pPr>
            <a:r>
              <a:rPr lang="pt-BR" sz="2400" dirty="0"/>
              <a:t>- Descumprimento da lei do </a:t>
            </a:r>
            <a:r>
              <a:rPr lang="pt-BR" sz="2400" b="1" dirty="0"/>
              <a:t>acompanhante </a:t>
            </a:r>
          </a:p>
        </p:txBody>
      </p:sp>
    </p:spTree>
    <p:extLst>
      <p:ext uri="{BB962C8B-B14F-4D97-AF65-F5344CB8AC3E}">
        <p14:creationId xmlns:p14="http://schemas.microsoft.com/office/powerpoint/2010/main" val="1414620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aixaDeTexto 1">
            <a:extLst>
              <a:ext uri="{FF2B5EF4-FFF2-40B4-BE49-F238E27FC236}">
                <a16:creationId xmlns:a16="http://schemas.microsoft.com/office/drawing/2014/main" id="{5BC3F16B-EBCB-6B41-90B9-6B6916B60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0" y="584197"/>
            <a:ext cx="11955463" cy="601619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pt-BR" b="1" dirty="0"/>
              <a:t>                                       </a:t>
            </a:r>
            <a:r>
              <a:rPr lang="pt-BR" b="1" dirty="0">
                <a:solidFill>
                  <a:srgbClr val="C00000"/>
                </a:solidFill>
                <a:latin typeface="+mn-lt"/>
              </a:rPr>
              <a:t>Questões estruturantes da rede</a:t>
            </a:r>
            <a:endParaRPr lang="pt-BR" dirty="0"/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None/>
              <a:defRPr/>
            </a:pPr>
            <a:r>
              <a:rPr lang="pt-BR" sz="2000" dirty="0">
                <a:latin typeface="+mn-lt"/>
              </a:rPr>
              <a:t>- </a:t>
            </a:r>
            <a:r>
              <a:rPr lang="pt-BR" sz="2400" dirty="0">
                <a:latin typeface="+mn-lt"/>
              </a:rPr>
              <a:t>Falta de priorização/entendimento da gestão 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None/>
              <a:defRPr/>
            </a:pPr>
            <a:r>
              <a:rPr lang="pt-BR" sz="2400" dirty="0">
                <a:latin typeface="+mn-lt"/>
              </a:rPr>
              <a:t>- Insuficiência de RH; principalmente de Enfermeiras Obstétricas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None/>
              <a:defRPr/>
            </a:pPr>
            <a:r>
              <a:rPr lang="pt-BR" sz="2400" dirty="0">
                <a:latin typeface="+mn-lt"/>
              </a:rPr>
              <a:t>- Falta de insumos ( hemoderivados , antibióticos, Sulfato de Magnésio e </a:t>
            </a:r>
            <a:r>
              <a:rPr lang="pt-BR" sz="2400" dirty="0" err="1">
                <a:latin typeface="+mn-lt"/>
              </a:rPr>
              <a:t>Hidralazina</a:t>
            </a:r>
            <a:r>
              <a:rPr lang="pt-BR" sz="2400" dirty="0">
                <a:latin typeface="+mn-lt"/>
              </a:rPr>
              <a:t>). 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None/>
              <a:defRPr/>
            </a:pPr>
            <a:r>
              <a:rPr lang="pt-BR" sz="2400" dirty="0">
                <a:latin typeface="+mn-lt"/>
              </a:rPr>
              <a:t>- Falta de vagas fixas nas </a:t>
            </a:r>
            <a:r>
              <a:rPr lang="pt-BR" sz="2400" dirty="0" err="1">
                <a:latin typeface="+mn-lt"/>
              </a:rPr>
              <a:t>UTIs</a:t>
            </a:r>
            <a:r>
              <a:rPr lang="pt-BR" sz="2400" dirty="0">
                <a:latin typeface="+mn-lt"/>
              </a:rPr>
              <a:t>  locais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None/>
              <a:defRPr/>
            </a:pPr>
            <a:r>
              <a:rPr lang="pt-BR" sz="2400" dirty="0">
                <a:latin typeface="+mn-lt"/>
              </a:rPr>
              <a:t>- Baixa qualidade e tempo-resposta dos exames</a:t>
            </a:r>
          </a:p>
          <a:p>
            <a:pPr>
              <a:lnSpc>
                <a:spcPct val="150000"/>
              </a:lnSpc>
              <a:spcBef>
                <a:spcPts val="600"/>
              </a:spcBef>
              <a:buNone/>
              <a:defRPr/>
            </a:pPr>
            <a:r>
              <a:rPr lang="pt-BR" sz="2400" dirty="0">
                <a:latin typeface="+mn-lt"/>
              </a:rPr>
              <a:t>- Comitês de investigação de óbitos maternos não atuantes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None/>
              <a:defRPr/>
            </a:pPr>
            <a:r>
              <a:rPr lang="pt-BR" sz="2400" dirty="0">
                <a:latin typeface="+mn-lt"/>
              </a:rPr>
              <a:t>- Legislação que criminaliza o aborto no Brasil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None/>
              <a:defRPr/>
            </a:pPr>
            <a:r>
              <a:rPr lang="pt-BR" sz="2400" dirty="0">
                <a:latin typeface="+mn-lt"/>
              </a:rPr>
              <a:t>- Falta de diálogo entre os diferentes níveis de atenção</a:t>
            </a:r>
          </a:p>
        </p:txBody>
      </p:sp>
    </p:spTree>
    <p:extLst>
      <p:ext uri="{BB962C8B-B14F-4D97-AF65-F5344CB8AC3E}">
        <p14:creationId xmlns:p14="http://schemas.microsoft.com/office/powerpoint/2010/main" val="1240048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8F8028-DB8D-C84C-B871-92BEEE5CB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58400" cy="5063939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pt-BR" dirty="0">
                <a:solidFill>
                  <a:srgbClr val="C00000"/>
                </a:solidFill>
              </a:rPr>
              <a:t>Agravamento da Morte Materna </a:t>
            </a:r>
            <a:br>
              <a:rPr lang="pt-BR" dirty="0">
                <a:solidFill>
                  <a:srgbClr val="C00000"/>
                </a:solidFill>
              </a:rPr>
            </a:br>
            <a:r>
              <a:rPr lang="pt-BR" dirty="0">
                <a:solidFill>
                  <a:srgbClr val="C00000"/>
                </a:solidFill>
              </a:rPr>
              <a:t>na vigência da </a:t>
            </a:r>
            <a:r>
              <a:rPr lang="pt-BR" dirty="0" err="1">
                <a:solidFill>
                  <a:srgbClr val="C00000"/>
                </a:solidFill>
              </a:rPr>
              <a:t>Covid</a:t>
            </a:r>
            <a:r>
              <a:rPr lang="pt-BR" dirty="0">
                <a:solidFill>
                  <a:srgbClr val="C00000"/>
                </a:solidFill>
              </a:rPr>
              <a:t> 19</a:t>
            </a:r>
          </a:p>
        </p:txBody>
      </p:sp>
    </p:spTree>
    <p:extLst>
      <p:ext uri="{BB962C8B-B14F-4D97-AF65-F5344CB8AC3E}">
        <p14:creationId xmlns:p14="http://schemas.microsoft.com/office/powerpoint/2010/main" val="1078185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5C06D1-5468-9A4E-BC8D-95D725C5D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697652"/>
            <a:ext cx="11125199" cy="590634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dirty="0"/>
              <a:t>Resultados de outros países frente à pandemia  pelo SARS-Cov-2  não chamou a atenção para o fato de que  gestantes  pudessem ser grupo de risco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dirty="0"/>
              <a:t>A organização do atendimento  à pandemia, na atenção básica e especializada, não priorizou esta população, suprimindo atendimentos ao planejamento reprodutivo e ao pré-natal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dirty="0"/>
              <a:t>A organização do atendimento à pandemia na atenção hospitalar penalizou as mulheres gestantes, ao desativar maternidades, transformando-as em espaços para atendimento à Covid-19</a:t>
            </a:r>
          </a:p>
        </p:txBody>
      </p:sp>
    </p:spTree>
    <p:extLst>
      <p:ext uri="{BB962C8B-B14F-4D97-AF65-F5344CB8AC3E}">
        <p14:creationId xmlns:p14="http://schemas.microsoft.com/office/powerpoint/2010/main" val="363480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EE6FCEF-FA07-3E49-B93E-E22B05CC2097}"/>
              </a:ext>
            </a:extLst>
          </p:cNvPr>
          <p:cNvSpPr/>
          <p:nvPr/>
        </p:nvSpPr>
        <p:spPr>
          <a:xfrm>
            <a:off x="618066" y="368578"/>
            <a:ext cx="10955867" cy="612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/>
              <a:t>Em 13 de agosto, a OPAS emitiu um alerta epidemiológico sobre gravidez e COVID 19. </a:t>
            </a:r>
          </a:p>
          <a:p>
            <a:pPr algn="ctr">
              <a:lnSpc>
                <a:spcPct val="150000"/>
              </a:lnSpc>
            </a:pPr>
            <a:r>
              <a:rPr lang="pt-BR" sz="2400" dirty="0"/>
              <a:t>Este alerta é baseado nas últimas evidências e significa uma virada de 180 graus em relação à condição de gravidez como fator de risco para formas graves de COVID 19, especialmente devido às altas taxas de mortalidade materna por COVID 19 na região das Américas.</a:t>
            </a:r>
          </a:p>
          <a:p>
            <a:pPr algn="ctr">
              <a:lnSpc>
                <a:spcPct val="150000"/>
              </a:lnSpc>
            </a:pPr>
            <a:r>
              <a:rPr lang="pt-BR" sz="2400" dirty="0"/>
              <a:t>No Brasil, a intersecção de </a:t>
            </a:r>
            <a:r>
              <a:rPr lang="pt-BR" sz="2400" b="1" dirty="0">
                <a:solidFill>
                  <a:srgbClr val="C00000"/>
                </a:solidFill>
              </a:rPr>
              <a:t>gênero, raça e classe social </a:t>
            </a:r>
            <a:r>
              <a:rPr lang="pt-BR" sz="2400" dirty="0"/>
              <a:t>aprofundam a</a:t>
            </a:r>
          </a:p>
          <a:p>
            <a:pPr algn="ctr">
              <a:lnSpc>
                <a:spcPct val="150000"/>
              </a:lnSpc>
            </a:pPr>
            <a:r>
              <a:rPr lang="pt-BR" sz="2400" dirty="0"/>
              <a:t>tragédia das mortes maternas de COVID-19, principalmente quando o país não está adotando</a:t>
            </a:r>
          </a:p>
          <a:p>
            <a:pPr algn="ctr">
              <a:lnSpc>
                <a:spcPct val="150000"/>
              </a:lnSpc>
            </a:pPr>
            <a:r>
              <a:rPr lang="pt-BR" sz="2400" dirty="0"/>
              <a:t>medidas de contenção de pandemias.</a:t>
            </a:r>
          </a:p>
          <a:p>
            <a:pPr algn="ctr">
              <a:lnSpc>
                <a:spcPct val="150000"/>
              </a:lnSpc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3012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36911C9-3F11-D143-B300-57477DAD5AE1}"/>
              </a:ext>
            </a:extLst>
          </p:cNvPr>
          <p:cNvSpPr/>
          <p:nvPr/>
        </p:nvSpPr>
        <p:spPr>
          <a:xfrm>
            <a:off x="677333" y="630535"/>
            <a:ext cx="1104053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/>
              <a:t>Mulheres negras brasileiras grávidas e puérperas enfrentaram desafios adicionais durante a pandemia. </a:t>
            </a:r>
          </a:p>
          <a:p>
            <a:pPr algn="ctr">
              <a:lnSpc>
                <a:spcPct val="150000"/>
              </a:lnSpc>
            </a:pPr>
            <a:r>
              <a:rPr lang="pt-BR" sz="2400" dirty="0"/>
              <a:t>As mulheres negras tinham idade média e perfil de morbidade semelhantes às mulheres brancas, mas eram</a:t>
            </a:r>
          </a:p>
          <a:p>
            <a:pPr algn="ctr">
              <a:lnSpc>
                <a:spcPct val="150000"/>
              </a:lnSpc>
            </a:pPr>
            <a:r>
              <a:rPr lang="pt-BR" sz="2400" dirty="0"/>
              <a:t>internadas em piores condições (maior prevalência de dispneia e baixa saturação de O2), tiveram maior</a:t>
            </a:r>
          </a:p>
          <a:p>
            <a:pPr algn="ctr">
              <a:lnSpc>
                <a:spcPct val="150000"/>
              </a:lnSpc>
            </a:pPr>
            <a:r>
              <a:rPr lang="pt-BR" sz="2400" dirty="0"/>
              <a:t>taxa de admissão na UTI, ventilação mecânica e óbito.</a:t>
            </a:r>
          </a:p>
          <a:p>
            <a:pPr algn="ctr">
              <a:lnSpc>
                <a:spcPct val="150000"/>
              </a:lnSpc>
            </a:pPr>
            <a:r>
              <a:rPr lang="pt-BR" sz="2400" dirty="0"/>
              <a:t> Barreiras para acesso à terapia intensiva parece desempenhar um papel no alto número de mortes maternas relacionadas a COVID-19 no</a:t>
            </a:r>
          </a:p>
          <a:p>
            <a:pPr algn="ctr">
              <a:lnSpc>
                <a:spcPct val="150000"/>
              </a:lnSpc>
            </a:pPr>
            <a:r>
              <a:rPr lang="pt-BR" sz="2400" dirty="0"/>
              <a:t>país 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8491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36911C9-3F11-D143-B300-57477DAD5AE1}"/>
              </a:ext>
            </a:extLst>
          </p:cNvPr>
          <p:cNvSpPr/>
          <p:nvPr/>
        </p:nvSpPr>
        <p:spPr>
          <a:xfrm>
            <a:off x="575733" y="1020002"/>
            <a:ext cx="11040534" cy="3904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/>
              <a:t>No Brasil, isso implica reconhecer tanto o </a:t>
            </a:r>
            <a:r>
              <a:rPr lang="pt-BR" sz="2400" b="1" dirty="0">
                <a:solidFill>
                  <a:srgbClr val="C00000"/>
                </a:solidFill>
              </a:rPr>
              <a:t>racismo</a:t>
            </a:r>
            <a:r>
              <a:rPr lang="pt-BR" sz="2400" dirty="0"/>
              <a:t> quanto o </a:t>
            </a:r>
            <a:r>
              <a:rPr lang="pt-BR" sz="2400" b="1" dirty="0" err="1">
                <a:solidFill>
                  <a:srgbClr val="C00000"/>
                </a:solidFill>
              </a:rPr>
              <a:t>sexismo</a:t>
            </a:r>
            <a:r>
              <a:rPr lang="pt-BR" sz="2400" dirty="0"/>
              <a:t> como determinantes estruturais que pioram a conformação condições de vida e de trabalho, bem como a </a:t>
            </a:r>
            <a:r>
              <a:rPr lang="pt-BR" sz="2400" b="1" dirty="0">
                <a:solidFill>
                  <a:srgbClr val="C00000"/>
                </a:solidFill>
              </a:rPr>
              <a:t>falta de acesso a cuidados de saúde e oportunidades</a:t>
            </a:r>
            <a:r>
              <a:rPr lang="pt-BR" sz="2400" dirty="0"/>
              <a:t> para a população negra, particularmente mulheres negras</a:t>
            </a:r>
          </a:p>
          <a:p>
            <a:pPr algn="ctr">
              <a:lnSpc>
                <a:spcPct val="150000"/>
              </a:lnSpc>
            </a:pPr>
            <a:r>
              <a:rPr lang="pt-BR" sz="2400" dirty="0"/>
              <a:t>Nossos resultados mostraram que a mortalidade materna em mulheres negras devido ao COVID-19 foi quase duas vezes superior ao observado para mulheres brancas.</a:t>
            </a:r>
          </a:p>
        </p:txBody>
      </p:sp>
    </p:spTree>
    <p:extLst>
      <p:ext uri="{BB962C8B-B14F-4D97-AF65-F5344CB8AC3E}">
        <p14:creationId xmlns:p14="http://schemas.microsoft.com/office/powerpoint/2010/main" val="930156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218176A1-6985-954C-8254-67B28D02D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C00000"/>
                </a:solidFill>
              </a:rPr>
              <a:t>O que precisamos fazer?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8549C49-81CA-2E40-815B-E2DC3CD7E71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Alertar a população para o risco aumentado das gestantes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Organizar a rede de modo a tornar o pré-natal e atenção ao parto como serviços essenciais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 Facilitar o acesso a cuidados intensivos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E14503C-B086-224B-940B-E568E8DBD945}"/>
              </a:ext>
            </a:extLst>
          </p:cNvPr>
          <p:cNvSpPr/>
          <p:nvPr/>
        </p:nvSpPr>
        <p:spPr>
          <a:xfrm>
            <a:off x="569976" y="603504"/>
            <a:ext cx="703309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i="0" dirty="0">
                <a:solidFill>
                  <a:srgbClr val="7030A0"/>
                </a:solidFill>
                <a:effectLst/>
              </a:rPr>
              <a:t>Morre grávida diagnosticada com </a:t>
            </a:r>
            <a:r>
              <a:rPr lang="pt-BR" sz="2400" b="1" i="0" dirty="0" err="1">
                <a:solidFill>
                  <a:srgbClr val="7030A0"/>
                </a:solidFill>
                <a:effectLst/>
              </a:rPr>
              <a:t>covid</a:t>
            </a:r>
            <a:r>
              <a:rPr lang="pt-BR" sz="2400" b="1" i="0" dirty="0">
                <a:solidFill>
                  <a:srgbClr val="7030A0"/>
                </a:solidFill>
                <a:effectLst/>
              </a:rPr>
              <a:t> após chá de fraldas surpresa... </a:t>
            </a:r>
          </a:p>
          <a:p>
            <a:pPr>
              <a:lnSpc>
                <a:spcPct val="150000"/>
              </a:lnSpc>
            </a:pPr>
            <a:r>
              <a:rPr lang="pt-BR" dirty="0"/>
              <a:t>Uma das amigas  que participou da surpresa estava com covid-19 e não sabia, pois ainda não apresentava sintomas da doença.... </a:t>
            </a:r>
          </a:p>
          <a:p>
            <a:pPr>
              <a:lnSpc>
                <a:spcPct val="150000"/>
              </a:lnSpc>
            </a:pPr>
            <a:r>
              <a:rPr lang="pt-BR" dirty="0"/>
              <a:t>"Logo após o chá ela começou a sentir sintomas gripais e já começou a se resguardar. O obstetra dela orientou a procurar o médico, e assim ela fez. Dois dias depois, saiu a confirmação de que ela estava com covid-19. No dia seguinte, ela começou a piorar e foi tudo muito rápido"</a:t>
            </a:r>
            <a:endParaRPr lang="pt-BR" dirty="0">
              <a:solidFill>
                <a:srgbClr val="4D4D4D"/>
              </a:solidFill>
            </a:endParaRPr>
          </a:p>
          <a:p>
            <a:endParaRPr lang="pt-BR" b="0" i="0" dirty="0">
              <a:solidFill>
                <a:srgbClr val="4D4D4D"/>
              </a:solidFill>
              <a:effectLst/>
              <a:latin typeface="UOLText"/>
            </a:endParaRPr>
          </a:p>
          <a:p>
            <a:endParaRPr lang="pt-BR" dirty="0">
              <a:solidFill>
                <a:srgbClr val="4D4D4D"/>
              </a:solidFill>
              <a:latin typeface="UOLText"/>
            </a:endParaRPr>
          </a:p>
          <a:p>
            <a:endParaRPr lang="pt-BR" b="0" i="0" dirty="0">
              <a:solidFill>
                <a:srgbClr val="4D4D4D"/>
              </a:solidFill>
              <a:effectLst/>
              <a:latin typeface="UOLText"/>
            </a:endParaRPr>
          </a:p>
          <a:p>
            <a:r>
              <a:rPr lang="pt-BR" b="0" i="0" dirty="0">
                <a:solidFill>
                  <a:srgbClr val="4D4D4D"/>
                </a:solidFill>
                <a:effectLst/>
                <a:latin typeface="UOLText"/>
              </a:rPr>
              <a:t>- Veja mais em </a:t>
            </a:r>
            <a:r>
              <a:rPr lang="pt-BR" b="0" i="0" dirty="0" err="1">
                <a:solidFill>
                  <a:srgbClr val="4D4D4D"/>
                </a:solidFill>
                <a:effectLst/>
                <a:latin typeface="UOLText"/>
              </a:rPr>
              <a:t>https</a:t>
            </a:r>
            <a:r>
              <a:rPr lang="pt-BR" b="0" i="0" dirty="0">
                <a:solidFill>
                  <a:srgbClr val="4D4D4D"/>
                </a:solidFill>
                <a:effectLst/>
                <a:latin typeface="UOLText"/>
              </a:rPr>
              <a:t>://</a:t>
            </a:r>
            <a:r>
              <a:rPr lang="pt-BR" b="0" i="0" dirty="0" err="1">
                <a:solidFill>
                  <a:srgbClr val="4D4D4D"/>
                </a:solidFill>
                <a:effectLst/>
                <a:latin typeface="UOLText"/>
              </a:rPr>
              <a:t>noticias.uol.com.br</a:t>
            </a:r>
            <a:r>
              <a:rPr lang="pt-BR" b="0" i="0" dirty="0">
                <a:solidFill>
                  <a:srgbClr val="4D4D4D"/>
                </a:solidFill>
                <a:effectLst/>
                <a:latin typeface="UOLText"/>
              </a:rPr>
              <a:t>/cotidiano/ultimas-noticias/2020/08/24/covid-19-professora-gravida-cha-de-fraldas-surpresa.htm?cmpid=</a:t>
            </a:r>
            <a:r>
              <a:rPr lang="pt-BR" b="0" i="0" dirty="0" err="1">
                <a:solidFill>
                  <a:srgbClr val="4D4D4D"/>
                </a:solidFill>
                <a:effectLst/>
                <a:latin typeface="UOLText"/>
              </a:rPr>
              <a:t>copiaecola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1139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B58A187-A4B1-42EB-A4C7-8635BA507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F14E7F-3054-458C-ACF9-A8DA1757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747C1C-97FC-4D70-A6C8-A01FBCF5A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5CDC370-AE44-4300-98BA-FE204E881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7B15501-CB9A-4642-80EE-2876EF039E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AFF9525-325F-47B3-A63C-93C12253A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D071C0CD-5EFD-45A1-AAFD-61C3D4A65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A03302C-20A2-4C4F-9760-E85AE1041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10912338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D00F093B-0739-4429-B30D-D72924D088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9702" y="809244"/>
            <a:ext cx="10579608" cy="5239512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A4A474B-FF14-124A-A57A-0677EF610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632" y="1559768"/>
            <a:ext cx="9678368" cy="313537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4400" b="0" spc="-100" dirty="0" err="1"/>
              <a:t>Morte</a:t>
            </a:r>
            <a:r>
              <a:rPr lang="en-US" sz="4400" b="0" spc="-100" dirty="0"/>
              <a:t> </a:t>
            </a:r>
            <a:r>
              <a:rPr lang="en-US" sz="4400" b="0" spc="-100" dirty="0" err="1"/>
              <a:t>Materna</a:t>
            </a:r>
            <a:r>
              <a:rPr lang="en-US" sz="4400" b="0" spc="-100" dirty="0"/>
              <a:t>: </a:t>
            </a:r>
            <a:r>
              <a:rPr lang="en-US" sz="4400" b="0" spc="-100" dirty="0" err="1"/>
              <a:t>importante</a:t>
            </a:r>
            <a:r>
              <a:rPr lang="en-US" sz="4400" b="0" spc="-100" dirty="0"/>
              <a:t>  </a:t>
            </a:r>
            <a:r>
              <a:rPr lang="en-US" sz="4400" b="0" spc="-100" dirty="0" err="1"/>
              <a:t>indicador</a:t>
            </a:r>
            <a:r>
              <a:rPr lang="en-US" sz="4400" b="0" spc="-100" dirty="0"/>
              <a:t>  do  </a:t>
            </a:r>
            <a:r>
              <a:rPr lang="en-US" sz="4400" b="0" spc="-100" dirty="0" err="1"/>
              <a:t>grau</a:t>
            </a:r>
            <a:r>
              <a:rPr lang="en-US" sz="4400" b="0" spc="-100" dirty="0"/>
              <a:t>  de </a:t>
            </a:r>
            <a:r>
              <a:rPr lang="en-US" sz="4400" b="0" spc="-100" dirty="0" err="1"/>
              <a:t>desenvolvimento</a:t>
            </a:r>
            <a:r>
              <a:rPr lang="en-US" sz="4400" b="0" spc="-100" dirty="0"/>
              <a:t>  </a:t>
            </a:r>
            <a:r>
              <a:rPr lang="en-US" sz="4400" b="0" spc="-100" dirty="0" err="1"/>
              <a:t>humano</a:t>
            </a:r>
            <a:r>
              <a:rPr lang="en-US" sz="4400" b="0" spc="-100" dirty="0"/>
              <a:t>  </a:t>
            </a:r>
            <a:r>
              <a:rPr lang="en-US" sz="4400" b="0" spc="-100" dirty="0" err="1"/>
              <a:t>em</a:t>
            </a:r>
            <a:r>
              <a:rPr lang="en-US" sz="4400" b="0" spc="-100" dirty="0"/>
              <a:t>  um </a:t>
            </a:r>
            <a:r>
              <a:rPr lang="en-US" sz="4400" b="0" spc="-100" dirty="0" err="1"/>
              <a:t>país</a:t>
            </a:r>
            <a:br>
              <a:rPr lang="en-US" sz="4400" b="0" spc="-100" dirty="0"/>
            </a:br>
            <a:endParaRPr lang="en-US" sz="4400" b="0" spc="-1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BB92999-6A40-480A-8965-2F20DFB03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40856"/>
            <a:ext cx="1920240" cy="73152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5573B87-7D61-460C-9ADA-EF63674E3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AAF6B7C-985D-4351-9564-8DBDF5BB03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88433F4-33AB-4CE1-9DE3-72A840365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ta para a Direita 3">
            <a:extLst>
              <a:ext uri="{FF2B5EF4-FFF2-40B4-BE49-F238E27FC236}">
                <a16:creationId xmlns:a16="http://schemas.microsoft.com/office/drawing/2014/main" id="{1C851EE4-FDB3-A14F-814B-17F3EA93B734}"/>
              </a:ext>
            </a:extLst>
          </p:cNvPr>
          <p:cNvSpPr/>
          <p:nvPr/>
        </p:nvSpPr>
        <p:spPr>
          <a:xfrm>
            <a:off x="2699953" y="4488552"/>
            <a:ext cx="725189" cy="2954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B0D3184-800F-6248-B497-2A173A4FC2C3}"/>
              </a:ext>
            </a:extLst>
          </p:cNvPr>
          <p:cNvSpPr txBox="1"/>
          <p:nvPr/>
        </p:nvSpPr>
        <p:spPr>
          <a:xfrm>
            <a:off x="3600333" y="4285354"/>
            <a:ext cx="489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pc="-100" dirty="0"/>
              <a:t>Uma </a:t>
            </a:r>
            <a:r>
              <a:rPr lang="en-US" sz="3600" spc="-100" dirty="0" err="1"/>
              <a:t>tragédia</a:t>
            </a:r>
            <a:r>
              <a:rPr lang="en-US" sz="3600" spc="-100" dirty="0"/>
              <a:t> </a:t>
            </a:r>
            <a:r>
              <a:rPr lang="en-US" sz="3600" spc="-100" dirty="0" err="1"/>
              <a:t>evitável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868319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218176A1-6985-954C-8254-67B28D02D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C00000"/>
                </a:solidFill>
              </a:rPr>
              <a:t>O que precisamos fazer?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8549C49-81CA-2E40-815B-E2DC3CD7E7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77250" y="2743200"/>
            <a:ext cx="3144774" cy="351129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Superar o racismo estrutural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Discutir MM a partir das causas raízes/fatores determinantes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Ampliar a capacidade do SUS – financiamento, qualificação da atenção, vigilância</a:t>
            </a:r>
          </a:p>
        </p:txBody>
      </p:sp>
      <p:pic>
        <p:nvPicPr>
          <p:cNvPr id="5" name="Picture 2" descr="https://encrypted-tbn3.gstatic.com/images?q=tbn:ANd9GcRYd9yEZr8ZI9FhBXq1FZlWnLfeb9Kohts-KR_dC2FE9m1Gt0sP">
            <a:extLst>
              <a:ext uri="{FF2B5EF4-FFF2-40B4-BE49-F238E27FC236}">
                <a16:creationId xmlns:a16="http://schemas.microsoft.com/office/drawing/2014/main" id="{34069230-F956-B148-9390-D04C6AFF9370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9" r="4659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506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13448" y="67767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>
                <a:solidFill>
                  <a:srgbClr val="C00000"/>
                </a:solidFill>
              </a:rPr>
              <a:t>Morte Materna</a:t>
            </a:r>
            <a:endParaRPr lang="pt-BR" sz="3200" i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3467" y="1124745"/>
            <a:ext cx="11142133" cy="4525963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1800"/>
              </a:spcBef>
              <a:buFont typeface="Wingdings" pitchFamily="2" charset="2"/>
              <a:buChar char="ü"/>
            </a:pPr>
            <a:r>
              <a:rPr lang="pt-BR" sz="2400" dirty="0">
                <a:solidFill>
                  <a:schemeClr val="accent1">
                    <a:lumMod val="50000"/>
                  </a:schemeClr>
                </a:solidFill>
              </a:rPr>
              <a:t>Produzida por uma multiplicidade de variáveis, se configura como um evento complexo</a:t>
            </a:r>
          </a:p>
          <a:p>
            <a:pPr>
              <a:spcBef>
                <a:spcPts val="1800"/>
              </a:spcBef>
              <a:buFont typeface="Wingdings" pitchFamily="2" charset="2"/>
              <a:buChar char="ü"/>
            </a:pPr>
            <a:r>
              <a:rPr lang="pt-BR" sz="2400" dirty="0">
                <a:solidFill>
                  <a:schemeClr val="accent1">
                    <a:lumMod val="50000"/>
                  </a:schemeClr>
                </a:solidFill>
              </a:rPr>
              <a:t>Alto grau de </a:t>
            </a:r>
            <a:r>
              <a:rPr lang="pt-BR" sz="2400" dirty="0" err="1">
                <a:solidFill>
                  <a:schemeClr val="accent1">
                    <a:lumMod val="50000"/>
                  </a:schemeClr>
                </a:solidFill>
              </a:rPr>
              <a:t>evitabilidade</a:t>
            </a:r>
            <a:r>
              <a:rPr lang="pt-BR" sz="2400" dirty="0">
                <a:solidFill>
                  <a:schemeClr val="accent1">
                    <a:lumMod val="50000"/>
                  </a:schemeClr>
                </a:solidFill>
              </a:rPr>
              <a:t> – em torno de 92% das mortes são classificadas como evitáveis </a:t>
            </a:r>
          </a:p>
          <a:p>
            <a:pPr>
              <a:spcBef>
                <a:spcPts val="1800"/>
              </a:spcBef>
              <a:buFont typeface="Wingdings" pitchFamily="2" charset="2"/>
              <a:buChar char="ü"/>
            </a:pPr>
            <a:r>
              <a:rPr lang="pt-BR" sz="2400" dirty="0">
                <a:solidFill>
                  <a:schemeClr val="accent1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Desafios na integração e resolutividade da rede de atenção –  “as 3 demoras”, não valorização das queixas das mulheres, falta de protocolos pactuados</a:t>
            </a:r>
          </a:p>
          <a:p>
            <a:pPr>
              <a:spcBef>
                <a:spcPts val="1800"/>
              </a:spcBef>
              <a:buFont typeface="Wingdings" pitchFamily="2" charset="2"/>
              <a:buChar char="ü"/>
            </a:pPr>
            <a:r>
              <a:rPr lang="pt-BR" sz="2400" dirty="0">
                <a:solidFill>
                  <a:schemeClr val="accent1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O modelo de atenção ao parto e nascimento não respaldado por práticas recomendadas pelas evidências científicas amplia os desafios</a:t>
            </a:r>
          </a:p>
          <a:p>
            <a:pPr>
              <a:spcBef>
                <a:spcPts val="1800"/>
              </a:spcBef>
              <a:buFont typeface="Wingdings" pitchFamily="2" charset="2"/>
              <a:buChar char="ü"/>
            </a:pPr>
            <a:r>
              <a:rPr lang="pt-BR" sz="2400" dirty="0">
                <a:solidFill>
                  <a:schemeClr val="accent1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A existência de violências institucional e de gênero indica necessidades de mudanças na cultura institucional e nas relações entre os sujeitos, no cotidiano dos serviços</a:t>
            </a:r>
          </a:p>
          <a:p>
            <a:pPr marL="0" indent="0">
              <a:spcBef>
                <a:spcPts val="1800"/>
              </a:spcBef>
              <a:buNone/>
            </a:pP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3874273" y="5193508"/>
            <a:ext cx="468052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800"/>
              </a:spcBef>
            </a:pPr>
            <a:r>
              <a:rPr lang="pt-BR" sz="2400" b="1" dirty="0">
                <a:solidFill>
                  <a:srgbClr val="C00000"/>
                </a:solidFill>
                <a:cs typeface="Arial" pitchFamily="34" charset="0"/>
              </a:rPr>
              <a:t>  Racismo                        institucional</a:t>
            </a:r>
          </a:p>
        </p:txBody>
      </p:sp>
    </p:spTree>
    <p:extLst>
      <p:ext uri="{BB962C8B-B14F-4D97-AF65-F5344CB8AC3E}">
        <p14:creationId xmlns:p14="http://schemas.microsoft.com/office/powerpoint/2010/main" val="244807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"/>
          <p:cNvSpPr txBox="1">
            <a:spLocks noGrp="1"/>
          </p:cNvSpPr>
          <p:nvPr>
            <p:ph type="title"/>
          </p:nvPr>
        </p:nvSpPr>
        <p:spPr>
          <a:xfrm>
            <a:off x="685280" y="135606"/>
            <a:ext cx="10287000" cy="93250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800"/>
            </a:pPr>
            <a:r>
              <a:rPr lang="pt-BR" sz="2500" b="1" dirty="0"/>
              <a:t>Razão de Morte Materna segundo Região e UF Brasil – Brasil 2018</a:t>
            </a:r>
            <a:endParaRPr sz="2500" b="1" dirty="0"/>
          </a:p>
        </p:txBody>
      </p:sp>
      <p:pic>
        <p:nvPicPr>
          <p:cNvPr id="112" name="Google Shape;112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9720" y="1025699"/>
            <a:ext cx="8086725" cy="523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77796" y="3217762"/>
            <a:ext cx="4661704" cy="2572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909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aixaDeTexto 1">
            <a:extLst>
              <a:ext uri="{FF2B5EF4-FFF2-40B4-BE49-F238E27FC236}">
                <a16:creationId xmlns:a16="http://schemas.microsoft.com/office/drawing/2014/main" id="{C9019EAA-EC6B-3E47-881D-94C5FD868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963" y="706438"/>
            <a:ext cx="11811000" cy="51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pt-BR" altLang="pt-BR" sz="3600" dirty="0">
                <a:solidFill>
                  <a:srgbClr val="C00000"/>
                </a:solidFill>
                <a:latin typeface="+mn-lt"/>
              </a:rPr>
              <a:t>Principais causas da morte materna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pt-BR" altLang="pt-BR" sz="4000" dirty="0">
                <a:latin typeface="+mn-lt"/>
              </a:rPr>
              <a:t>- </a:t>
            </a:r>
            <a:r>
              <a:rPr lang="pt-BR" altLang="pt-BR" sz="3200" dirty="0" err="1">
                <a:latin typeface="+mn-lt"/>
              </a:rPr>
              <a:t>Eclâmpsia</a:t>
            </a:r>
            <a:r>
              <a:rPr lang="pt-BR" altLang="pt-BR" sz="3200" dirty="0">
                <a:latin typeface="+mn-lt"/>
              </a:rPr>
              <a:t>/hipertensão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pt-BR" altLang="pt-BR" sz="3200" dirty="0">
                <a:latin typeface="+mn-lt"/>
              </a:rPr>
              <a:t>- Hemorragia uterina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pt-BR" altLang="pt-BR" sz="3200" dirty="0">
                <a:latin typeface="+mn-lt"/>
              </a:rPr>
              <a:t>- Infecção 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pt-BR" altLang="pt-BR" sz="3200" dirty="0">
                <a:latin typeface="+mn-lt"/>
              </a:rPr>
              <a:t>- Aborto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pt-BR" altLang="pt-BR" sz="3200" dirty="0">
                <a:latin typeface="+mn-lt"/>
              </a:rPr>
              <a:t>- Doenças respiratórias, urinárias e circulatórias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pt-BR" altLang="pt-BR" sz="3200" dirty="0">
                <a:latin typeface="+mn-lt"/>
              </a:rPr>
              <a:t>- HIV, complicações anestésicas, embolia, complicações    pós cir. bariátrica e outras</a:t>
            </a:r>
          </a:p>
        </p:txBody>
      </p:sp>
    </p:spTree>
    <p:extLst>
      <p:ext uri="{BB962C8B-B14F-4D97-AF65-F5344CB8AC3E}">
        <p14:creationId xmlns:p14="http://schemas.microsoft.com/office/powerpoint/2010/main" val="3009782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C00000"/>
                </a:solidFill>
              </a:rPr>
              <a:t>De que morrem mesmo as mulheres?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63552" y="1844825"/>
            <a:ext cx="8229600" cy="4525963"/>
          </a:xfrm>
        </p:spPr>
        <p:txBody>
          <a:bodyPr/>
          <a:lstStyle/>
          <a:p>
            <a:r>
              <a:rPr lang="pt-BR" sz="2400" dirty="0"/>
              <a:t>Gestão do cuidado em rede </a:t>
            </a:r>
          </a:p>
          <a:p>
            <a:r>
              <a:rPr lang="pt-BR" sz="2400" dirty="0"/>
              <a:t>“As 3 demoras”</a:t>
            </a:r>
          </a:p>
          <a:p>
            <a:r>
              <a:rPr lang="pt-BR" sz="2400" dirty="0"/>
              <a:t>Modelo de gestão dentro dos serviços</a:t>
            </a:r>
          </a:p>
          <a:p>
            <a:r>
              <a:rPr lang="pt-BR" sz="2400" dirty="0"/>
              <a:t>Modelo de atenção ao Parto e Nascimento</a:t>
            </a:r>
          </a:p>
          <a:p>
            <a:r>
              <a:rPr lang="pt-BR" sz="2400" dirty="0"/>
              <a:t>Intervenções desnecessárias</a:t>
            </a:r>
          </a:p>
          <a:p>
            <a:r>
              <a:rPr lang="pt-BR" sz="2400" dirty="0"/>
              <a:t>Discriminação étnico-racial e </a:t>
            </a:r>
            <a:r>
              <a:rPr lang="pt-BR" sz="2400" dirty="0" err="1"/>
              <a:t>sócio-econômica</a:t>
            </a:r>
            <a:endParaRPr lang="pt-BR" sz="2400" dirty="0"/>
          </a:p>
          <a:p>
            <a:r>
              <a:rPr lang="pt-BR" sz="2400" dirty="0"/>
              <a:t>Discriminação de gênero</a:t>
            </a:r>
          </a:p>
          <a:p>
            <a:r>
              <a:rPr lang="pt-BR" sz="2400" dirty="0"/>
              <a:t>Pouco acesso ao aborto legal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6184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2191204" y="481236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800" b="1" dirty="0">
                <a:solidFill>
                  <a:schemeClr val="accent1">
                    <a:lumMod val="50000"/>
                  </a:schemeClr>
                </a:solidFill>
              </a:rPr>
              <a:t>               Mortes maternas segundo raça e cor </a:t>
            </a:r>
          </a:p>
          <a:p>
            <a:pPr algn="l"/>
            <a:r>
              <a:rPr lang="pt-BR" sz="2800" b="1" dirty="0">
                <a:solidFill>
                  <a:schemeClr val="accent1">
                    <a:lumMod val="50000"/>
                  </a:schemeClr>
                </a:solidFill>
              </a:rPr>
              <a:t>                                Brasil, 2000 a 2012  </a:t>
            </a:r>
          </a:p>
        </p:txBody>
      </p:sp>
      <p:graphicFrame>
        <p:nvGraphicFramePr>
          <p:cNvPr id="11" name="Gráfico 10"/>
          <p:cNvGraphicFramePr>
            <a:graphicFrameLocks/>
          </p:cNvGraphicFramePr>
          <p:nvPr/>
        </p:nvGraphicFramePr>
        <p:xfrm>
          <a:off x="2783633" y="1844824"/>
          <a:ext cx="7044743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9"/>
          <p:cNvSpPr/>
          <p:nvPr/>
        </p:nvSpPr>
        <p:spPr>
          <a:xfrm>
            <a:off x="2783633" y="5959319"/>
            <a:ext cx="22052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pt-BR" sz="1200" dirty="0">
                <a:solidFill>
                  <a:prstClr val="black"/>
                </a:solidFill>
              </a:rPr>
              <a:t>Fonte: CGAIE/SVS/MS</a:t>
            </a:r>
          </a:p>
        </p:txBody>
      </p:sp>
    </p:spTree>
    <p:extLst>
      <p:ext uri="{BB962C8B-B14F-4D97-AF65-F5344CB8AC3E}">
        <p14:creationId xmlns:p14="http://schemas.microsoft.com/office/powerpoint/2010/main" val="2186788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95" y="555877"/>
            <a:ext cx="10466009" cy="5746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9803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34" y="1001615"/>
            <a:ext cx="10750390" cy="507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22805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1024</Words>
  <Application>Microsoft Macintosh PowerPoint</Application>
  <PresentationFormat>Widescreen</PresentationFormat>
  <Paragraphs>98</Paragraphs>
  <Slides>20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8" baseType="lpstr">
      <vt:lpstr>Arial</vt:lpstr>
      <vt:lpstr>Calibri</vt:lpstr>
      <vt:lpstr>Garamond</vt:lpstr>
      <vt:lpstr>Sagona Book</vt:lpstr>
      <vt:lpstr>Sagona ExtraLight</vt:lpstr>
      <vt:lpstr>UOLText</vt:lpstr>
      <vt:lpstr>Wingdings</vt:lpstr>
      <vt:lpstr>SavonVTI</vt:lpstr>
      <vt:lpstr>Assistência segura a gestação, parto e puerpério na covid-19</vt:lpstr>
      <vt:lpstr>Morte Materna: importante  indicador  do  grau  de desenvolvimento  humano  em  um país </vt:lpstr>
      <vt:lpstr>Morte Materna</vt:lpstr>
      <vt:lpstr>Razão de Morte Materna segundo Região e UF Brasil – Brasil 2018</vt:lpstr>
      <vt:lpstr>Apresentação do PowerPoint</vt:lpstr>
      <vt:lpstr>De que morrem mesmo as mulheres?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Agravamento da Morte Materna  na vigência da Covid 19</vt:lpstr>
      <vt:lpstr>Apresentação do PowerPoint</vt:lpstr>
      <vt:lpstr>Apresentação do PowerPoint</vt:lpstr>
      <vt:lpstr>Apresentação do PowerPoint</vt:lpstr>
      <vt:lpstr>Apresentação do PowerPoint</vt:lpstr>
      <vt:lpstr>O que precisamos fazer?</vt:lpstr>
      <vt:lpstr>O que precisamos fazer?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Morte Materna em tempos de pandemia </dc:title>
  <dc:creator>Esther Vilela</dc:creator>
  <cp:lastModifiedBy>Esther Vilela</cp:lastModifiedBy>
  <cp:revision>17</cp:revision>
  <dcterms:created xsi:type="dcterms:W3CDTF">2020-08-25T18:58:58Z</dcterms:created>
  <dcterms:modified xsi:type="dcterms:W3CDTF">2020-08-26T12:33:55Z</dcterms:modified>
</cp:coreProperties>
</file>